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6" r:id="rId2"/>
    <p:sldId id="256" r:id="rId3"/>
    <p:sldId id="257" r:id="rId4"/>
    <p:sldId id="261" r:id="rId5"/>
    <p:sldId id="262" r:id="rId6"/>
    <p:sldId id="260" r:id="rId7"/>
    <p:sldId id="258" r:id="rId8"/>
    <p:sldId id="259" r:id="rId9"/>
    <p:sldId id="263" r:id="rId10"/>
    <p:sldId id="264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6" r:id="rId19"/>
    <p:sldId id="274" r:id="rId20"/>
    <p:sldId id="275" r:id="rId21"/>
    <p:sldId id="27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عنوان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2" name="عنوان فرعي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9/12/2019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0" name="عنصر نائب للتذييل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>
              <a:solidFill>
                <a:schemeClr val="accent1">
                  <a:tint val="20000"/>
                </a:schemeClr>
              </a:solidFill>
            </a:endParaRPr>
          </a:p>
        </p:txBody>
      </p:sp>
      <p:sp>
        <p:nvSpPr>
          <p:cNvPr id="10" name="عنصر نائب لرقم الشريحة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شكل بيضاوي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شكل بيضاوي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9/12/2019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9/12/2019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9/12/2019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9/12/2019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0" name="مستطيل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شكل بيضاوي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شكل بيضاوي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9/12/2019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9/12/2019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9/12/2019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9/12/2019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6" name="مستطيل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9/12/2019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9/12/2019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ar-SA" smtClean="0"/>
              <a:t>انقر فوق الأيقونة لإضافة صورة</a:t>
            </a:r>
            <a:endParaRPr kumimoji="0" lang="en-US" dirty="0"/>
          </a:p>
        </p:txBody>
      </p:sp>
      <p:sp>
        <p:nvSpPr>
          <p:cNvPr id="9" name="مخطط انسيابي: معالجة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مخطط انسيابي: معالجة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دائري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شكل بيضاوي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دائرة مجوفة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مستطيل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عنصر نائب للعنوان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صر نائب للنص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24" name="عنصر نائب للتاريخ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9/12/2019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22" name="عنصر نائب لرقم الشريحة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  <p:sp>
        <p:nvSpPr>
          <p:cNvPr id="15" name="مستطيل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1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r" rtl="1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r" rtl="1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r" rtl="1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r" rtl="1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r" rtl="1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r" rtl="1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123728" y="1196752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chemeClr val="accent3">
                    <a:lumMod val="75000"/>
                  </a:schemeClr>
                </a:solidFill>
              </a:rPr>
              <a:t>Pathogenic bacteria.    </a:t>
            </a:r>
            <a:endParaRPr lang="en-US" sz="32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endParaRPr lang="en-US" sz="2400" b="1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sz="3600" b="1" dirty="0" err="1" smtClean="0">
                <a:solidFill>
                  <a:schemeClr val="accent3">
                    <a:lumMod val="75000"/>
                  </a:schemeClr>
                </a:solidFill>
              </a:rPr>
              <a:t>Dr.Munira</a:t>
            </a:r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3600" b="1" dirty="0">
                <a:solidFill>
                  <a:schemeClr val="accent3">
                    <a:lumMod val="75000"/>
                  </a:schemeClr>
                </a:solidFill>
              </a:rPr>
              <a:t>Ch. Ismail         Lec.7</a:t>
            </a:r>
            <a:endParaRPr lang="ar-IQ" sz="36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3297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331640" y="58847"/>
            <a:ext cx="705678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Laboratory diagnosis: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Specimen: Saline nasal wash (Preferred specimen).</a:t>
            </a:r>
          </a:p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Nasopharyngeal swab or cough droplets on cough plate.</a:t>
            </a:r>
          </a:p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Smear: Small, non-motile, capsulated, gram-negative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cocobacilli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singly or in pair, and may show bipolar staining.</a:t>
            </a:r>
          </a:p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Culture: Inoculate the primary specimen on Bordet-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Gengue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agar medium and incubate for 2-6 days at 37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oc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in a moist aerobic atmosphere which produces small, raised, shiny,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mucoid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colonies.</a:t>
            </a:r>
          </a:p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 </a:t>
            </a:r>
          </a:p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 </a:t>
            </a:r>
          </a:p>
          <a:p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Biochemical reaction: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. No growth on blood agar.</a:t>
            </a:r>
          </a:p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. Oxidase positive.</a:t>
            </a:r>
          </a:p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. Most of them are catalase positive.</a:t>
            </a:r>
          </a:p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 </a:t>
            </a:r>
          </a:p>
          <a:p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Serology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: </a:t>
            </a:r>
          </a:p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Direct fluorescent antibody test is most helpful, in identifying B. pertussis after culture on solid media.</a:t>
            </a:r>
          </a:p>
        </p:txBody>
      </p:sp>
    </p:spTree>
    <p:extLst>
      <p:ext uri="{BB962C8B-B14F-4D97-AF65-F5344CB8AC3E}">
        <p14:creationId xmlns:p14="http://schemas.microsoft.com/office/powerpoint/2010/main" val="18489822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331640" y="476672"/>
            <a:ext cx="64807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1"/>
            <a:r>
              <a:rPr lang="en-US" b="1" dirty="0">
                <a:solidFill>
                  <a:srgbClr val="FF0000"/>
                </a:solidFill>
              </a:rPr>
              <a:t>GENUS BRUCELLA.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General characteristics: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• Gram-negative, non-motile, non-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sporulating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, zoonotic, obligate intracellular aerobic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coccobacilli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r>
              <a:rPr lang="en-US" dirty="0"/>
              <a:t> </a:t>
            </a:r>
          </a:p>
        </p:txBody>
      </p:sp>
      <p:pic>
        <p:nvPicPr>
          <p:cNvPr id="3" name="صورة 2" descr="C:\Users\pc\Documents\f3891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343150"/>
            <a:ext cx="5112567" cy="2670026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605319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259632" y="404664"/>
            <a:ext cx="68407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• 3 major human pathogenic species.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Species Primary animal host</a:t>
            </a:r>
          </a:p>
          <a:p>
            <a:r>
              <a:rPr lang="en-US" i="1" dirty="0" err="1">
                <a:solidFill>
                  <a:schemeClr val="accent1">
                    <a:lumMod val="75000"/>
                  </a:schemeClr>
                </a:solidFill>
              </a:rPr>
              <a:t>B.abortus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Cattle.</a:t>
            </a:r>
          </a:p>
          <a:p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B. 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</a:rPr>
              <a:t>melitensis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Goat / Sheep.</a:t>
            </a:r>
          </a:p>
          <a:p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B. 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</a:rPr>
              <a:t>suis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Swine.</a:t>
            </a:r>
          </a:p>
          <a:p>
            <a:r>
              <a:rPr lang="en-US" i="1" dirty="0" err="1">
                <a:solidFill>
                  <a:schemeClr val="accent1">
                    <a:lumMod val="75000"/>
                  </a:schemeClr>
                </a:solidFill>
              </a:rPr>
              <a:t>B.canis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Dogs.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1403648" y="2492896"/>
            <a:ext cx="545435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Pathogenesis and clinical features:</a:t>
            </a:r>
            <a:endParaRPr lang="en-US" dirty="0"/>
          </a:p>
          <a:p>
            <a:r>
              <a:rPr lang="en-US" dirty="0"/>
              <a:t>Brucellosis is a zoonotic disease primarily affecting </a:t>
            </a:r>
            <a:r>
              <a:rPr lang="en-US" dirty="0" err="1"/>
              <a:t>goat,sheep</a:t>
            </a:r>
            <a:r>
              <a:rPr lang="en-US" dirty="0"/>
              <a:t>, cattle, </a:t>
            </a:r>
            <a:r>
              <a:rPr lang="en-US" dirty="0" err="1"/>
              <a:t>buffalo,pigs</a:t>
            </a:r>
            <a:r>
              <a:rPr lang="en-US" dirty="0"/>
              <a:t> and other animals, and transmitted to man by direct contact with infected tissue via skin and mucus membrane , and ingestion of infected milk and milk </a:t>
            </a:r>
            <a:r>
              <a:rPr lang="en-US" dirty="0" err="1"/>
              <a:t>produts</a:t>
            </a:r>
            <a:r>
              <a:rPr lang="en-US" dirty="0"/>
              <a:t> via intestinal tract.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IP=1-6 </a:t>
            </a:r>
            <a:r>
              <a:rPr lang="en-US" dirty="0" err="1"/>
              <a:t>wks</a:t>
            </a:r>
            <a:endParaRPr lang="en-US" dirty="0"/>
          </a:p>
          <a:p>
            <a:r>
              <a:rPr lang="en-US" dirty="0"/>
              <a:t>Brucellosis/ Undulant fever.</a:t>
            </a:r>
          </a:p>
        </p:txBody>
      </p:sp>
    </p:spTree>
    <p:extLst>
      <p:ext uri="{BB962C8B-B14F-4D97-AF65-F5344CB8AC3E}">
        <p14:creationId xmlns:p14="http://schemas.microsoft.com/office/powerpoint/2010/main" val="24990325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331640" y="260648"/>
            <a:ext cx="69847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2 stages of illness:</a:t>
            </a:r>
            <a:endParaRPr lang="en-US" dirty="0">
              <a:solidFill>
                <a:srgbClr val="FF0000"/>
              </a:solidFill>
            </a:endParaRPr>
          </a:p>
          <a:p>
            <a:pPr lvl="0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Acute stage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: Fever, malaise,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sweating,hepatosplenomegally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lymphadenopathya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ssociated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with 80% spontaneous recovery.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2.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Chronic stage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: Generally associated with hypersensitivity manifestations like fever, chest pain, and arthritis,. High agglutinin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titier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 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Complication: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Brucella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spondylitis( Vertebral brucellosis).</a:t>
            </a:r>
          </a:p>
          <a:p>
            <a:r>
              <a:rPr lang="en-US" dirty="0"/>
              <a:t> 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1331640" y="2492896"/>
            <a:ext cx="68407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Lab. Diagnosis: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Specimen: Blood, Biopsy material (Bone marrow,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Lymphnodes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).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serum Culture: Grow in blood agar, chocolate agar, or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brucella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agar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incubated in 10% CO2 at 35-37 0C for 3 wks.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 </a:t>
            </a:r>
          </a:p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Biochemical reaction: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Non-hemolytic.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Catalase positive.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Oxidase positive.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Urease test positive.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Dye inhibition test positive.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 </a:t>
            </a:r>
          </a:p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Serology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: Agglutination test.</a:t>
            </a:r>
          </a:p>
          <a:p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IgG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agglutination titer &gt;1:80 indicate active infection</a:t>
            </a:r>
          </a:p>
        </p:txBody>
      </p:sp>
    </p:spTree>
    <p:extLst>
      <p:ext uri="{BB962C8B-B14F-4D97-AF65-F5344CB8AC3E}">
        <p14:creationId xmlns:p14="http://schemas.microsoft.com/office/powerpoint/2010/main" val="3748110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259632" y="332656"/>
            <a:ext cx="756084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Lab. Diagnosis: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Specimen: Blood, Biopsy material (Bone marrow,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Lymphnodes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).</a:t>
            </a:r>
          </a:p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serum Culture: Grow in blood agar, chocolate agar, or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brucella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 agar</a:t>
            </a:r>
          </a:p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incubated in 10% CO2 at 35-37 0C for 3 wks.</a:t>
            </a:r>
          </a:p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 </a:t>
            </a:r>
          </a:p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Biochemical reaction: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Non-hemolytic.</a:t>
            </a:r>
          </a:p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Catalase positive.</a:t>
            </a:r>
          </a:p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Oxidase positive.</a:t>
            </a:r>
          </a:p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Urease test positive.</a:t>
            </a:r>
          </a:p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Dye inhibition test positive.</a:t>
            </a:r>
          </a:p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 </a:t>
            </a:r>
          </a:p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Serology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: Agglutination test.</a:t>
            </a:r>
          </a:p>
          <a:p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IgG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 agglutination titer &gt;1:80 indicate active infection</a:t>
            </a:r>
          </a:p>
        </p:txBody>
      </p:sp>
    </p:spTree>
    <p:extLst>
      <p:ext uri="{BB962C8B-B14F-4D97-AF65-F5344CB8AC3E}">
        <p14:creationId xmlns:p14="http://schemas.microsoft.com/office/powerpoint/2010/main" val="34884259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183950" y="385446"/>
            <a:ext cx="3041217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GENUS FRANCISELLA.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Francisella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tularensis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صورة 2" descr="C:\Users\pc\Documents\Laboratory-diagnosis-of-Francisella-tularensis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645" y="2276872"/>
            <a:ext cx="4392488" cy="1989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187624" y="1370331"/>
            <a:ext cx="713246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General characteristics: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Small,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facutative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intracellular, gram negative,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nonmotile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pleomorphic rods.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403648" y="4725144"/>
            <a:ext cx="691644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Pathogenesis and clinical features: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It is primarily a zoonotic disease and transmitted to human by biting arthropods, direct contact with infected animal tissue, inhalation of aerosols, or ingestion of contaminated food and water.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9501730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1331640" y="313408"/>
            <a:ext cx="73448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Pathogenesis and clinical features: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It is primarily a zoonotic disease and transmitted to human by biting arthropods, direct contact with infected animal tissue, inhalation of aerosols, or ingestion of contaminated food and water.</a:t>
            </a:r>
          </a:p>
          <a:p>
            <a:r>
              <a:rPr lang="en-US" dirty="0"/>
              <a:t> </a:t>
            </a:r>
          </a:p>
        </p:txBody>
      </p:sp>
      <p:pic>
        <p:nvPicPr>
          <p:cNvPr id="7" name="صورة 6" descr="C:\Users\pc\Documents\Tularemia+CLINICAL+FORMS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420888"/>
            <a:ext cx="5832648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385855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187624" y="404664"/>
            <a:ext cx="712879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Tularemia: 4 types.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1.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Ulceroglandular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tularemia: Ulceration of arms and hands with lymphadenitis after tick bite or direct contact of broken skin with infected tissue or blood.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2.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Oculoglandular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tularemia: Accidental contamination of the conjunctiva with infected droplets/aerosols.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3. Pneumonic tularemia: Contracted through contaminated aerosols.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4.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Typhoidal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tularemia: Following ingestion of inadequately cooked food.</a:t>
            </a:r>
          </a:p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Lab. </a:t>
            </a:r>
            <a:r>
              <a:rPr lang="en-US" b="1" dirty="0" err="1">
                <a:solidFill>
                  <a:srgbClr val="FF0000"/>
                </a:solidFill>
              </a:rPr>
              <a:t>Dignosis</a:t>
            </a:r>
            <a:r>
              <a:rPr lang="en-US" b="1" dirty="0">
                <a:solidFill>
                  <a:srgbClr val="FF0000"/>
                </a:solidFill>
              </a:rPr>
              <a:t>: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Specimen: Skin lesion,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lymphnodes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, sputum,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conjunctival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scrapings.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 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Culture: grow in blood-cysteine-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gextrose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agar incubated at 37 0c under aerobic condition.</a:t>
            </a:r>
          </a:p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Serology: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Agglutination test.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Single titer of ≥ 1:160 is highly suggestive of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tularemia,Paired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serum samples collected two weeks apart can show a rise in agglutination titer</a:t>
            </a:r>
          </a:p>
        </p:txBody>
      </p:sp>
    </p:spTree>
    <p:extLst>
      <p:ext uri="{BB962C8B-B14F-4D97-AF65-F5344CB8AC3E}">
        <p14:creationId xmlns:p14="http://schemas.microsoft.com/office/powerpoint/2010/main" val="27021568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043608" y="603647"/>
            <a:ext cx="2783647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GENUS PASTEURELLA.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General characteristics: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صورة 2" descr="C:\Users\pc\Documents\pasteurella-multocida-small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810" y="7437755"/>
            <a:ext cx="2466975" cy="1835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مستطيل 4"/>
          <p:cNvSpPr/>
          <p:nvPr/>
        </p:nvSpPr>
        <p:spPr>
          <a:xfrm>
            <a:off x="1061705" y="1237995"/>
            <a:ext cx="70567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alibri"/>
                <a:ea typeface="SymbolMT"/>
                <a:cs typeface="Times New Roman" pitchFamily="18" charset="0"/>
              </a:rPr>
              <a:t>•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SymbolMT"/>
                <a:cs typeface="Times New Roman" pitchFamily="18" charset="0"/>
              </a:rPr>
              <a:t>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Gram-negative, non-motile, aerobic or facultative anaerobic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coccobacilli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with bipolar staining.</a:t>
            </a:r>
            <a:endParaRPr lang="en-US" sz="10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alibri"/>
                <a:ea typeface="SymbolMT"/>
                <a:cs typeface="Times New Roman" pitchFamily="18" charset="0"/>
              </a:rPr>
              <a:t>•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SymbolMT"/>
                <a:cs typeface="Times New Roman" pitchFamily="18" charset="0"/>
              </a:rPr>
              <a:t>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Grow in ordinary media at 37 0c.</a:t>
            </a:r>
            <a:endParaRPr lang="en-US" sz="10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alibri"/>
                <a:ea typeface="SymbolMT"/>
                <a:cs typeface="Times New Roman" pitchFamily="18" charset="0"/>
              </a:rPr>
              <a:t>•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SymbolMT"/>
                <a:cs typeface="Times New Roman" pitchFamily="18" charset="0"/>
              </a:rPr>
              <a:t>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Catalase positive.</a:t>
            </a:r>
            <a:endParaRPr lang="en-US" sz="10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alibri"/>
                <a:ea typeface="SymbolMT"/>
                <a:cs typeface="Times New Roman" pitchFamily="18" charset="0"/>
              </a:rPr>
              <a:t>•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SymbolMT"/>
                <a:cs typeface="Times New Roman" pitchFamily="18" charset="0"/>
              </a:rPr>
              <a:t>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Oxidase positive.</a:t>
            </a:r>
            <a:endParaRPr lang="en-US" sz="10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صورة 5" descr="C:\Users\pc\Documents\pasteurella-multocida-small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5" y="3212976"/>
            <a:ext cx="3528392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157903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C:\Users\pc\Documents\Pasteurella+multocid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04664"/>
            <a:ext cx="4067175" cy="2628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صورة 2" descr="C:\Users\pc\Documents\تنزيل (23)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042" y="3501008"/>
            <a:ext cx="4050665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79008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403648" y="476672"/>
            <a:ext cx="712879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Characteristics: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• This is a group of small gram-negative, non-spore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forming,non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-motile, pleomorphic bacteria that require enriched.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 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media for growth.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• Growth is enhanced in CO2 enriched atmosphere.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• Present in upper respiratory tract as a normal microbial flora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in healthy people.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• The group is fastidious requiring growth factors for isolation.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• The growth factors are X-factor(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Hematin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)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andfactor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Diphosphopyridine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nucleotide).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. Requirement for growth factor helps for differentiation of species</a:t>
            </a:r>
            <a:endParaRPr lang="ar-IQ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صورة 5" descr="C:\Users\pc\Documents\hib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149080"/>
            <a:ext cx="3096343" cy="194421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785413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475656" y="404664"/>
            <a:ext cx="68407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err="1">
                <a:solidFill>
                  <a:srgbClr val="FF0000"/>
                </a:solidFill>
              </a:rPr>
              <a:t>Pasteurella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multocida</a:t>
            </a:r>
            <a:r>
              <a:rPr lang="en-US" i="1" dirty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• Occur in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gasrointestinal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and respiratory tract of many domestic and wild animals(fig.1).</a:t>
            </a:r>
          </a:p>
          <a:p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• Most common organism in human wounds inflicted by bites from cats and dogs(fig.2).</a:t>
            </a:r>
          </a:p>
        </p:txBody>
      </p:sp>
      <p:pic>
        <p:nvPicPr>
          <p:cNvPr id="3" name="صورة 2" descr="C:\Users\pc\Documents\images (20)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712" y="2492896"/>
            <a:ext cx="2606239" cy="1656184"/>
          </a:xfrm>
          <a:prstGeom prst="rect">
            <a:avLst/>
          </a:prstGeom>
          <a:ln w="952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صورة 3" descr="C:\Users\pc\Documents\getImage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492896"/>
            <a:ext cx="2475937" cy="1656184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مستطيل 4"/>
          <p:cNvSpPr/>
          <p:nvPr/>
        </p:nvSpPr>
        <p:spPr>
          <a:xfrm>
            <a:off x="2486414" y="4581128"/>
            <a:ext cx="7008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Fig.1</a:t>
            </a:r>
            <a:endParaRPr lang="ar-IQ" dirty="0"/>
          </a:p>
        </p:txBody>
      </p:sp>
      <p:sp>
        <p:nvSpPr>
          <p:cNvPr id="6" name="مستطيل 5"/>
          <p:cNvSpPr/>
          <p:nvPr/>
        </p:nvSpPr>
        <p:spPr>
          <a:xfrm>
            <a:off x="6035615" y="4581128"/>
            <a:ext cx="7008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Fig.2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6435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58001"/>
            <a:ext cx="7416824" cy="51027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1853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547664" y="692696"/>
            <a:ext cx="66247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Growth factor required </a:t>
            </a:r>
            <a:r>
              <a:rPr lang="en-US" b="1" dirty="0" err="1">
                <a:solidFill>
                  <a:srgbClr val="FF0000"/>
                </a:solidFill>
              </a:rPr>
              <a:t>Haemophilus</a:t>
            </a:r>
            <a:r>
              <a:rPr lang="en-US" b="1" dirty="0">
                <a:solidFill>
                  <a:srgbClr val="FF0000"/>
                </a:solidFill>
              </a:rPr>
              <a:t> species.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X and V factor </a:t>
            </a:r>
            <a:r>
              <a:rPr lang="en-US" i="1" dirty="0">
                <a:solidFill>
                  <a:schemeClr val="accent1">
                    <a:lumMod val="50000"/>
                  </a:schemeClr>
                </a:solidFill>
              </a:rPr>
              <a:t>H. </a:t>
            </a:r>
            <a:r>
              <a:rPr lang="en-US" i="1" dirty="0" err="1">
                <a:solidFill>
                  <a:schemeClr val="accent1">
                    <a:lumMod val="50000"/>
                  </a:schemeClr>
                </a:solidFill>
              </a:rPr>
              <a:t>influenzae</a:t>
            </a:r>
            <a:r>
              <a:rPr lang="en-US" i="1" dirty="0">
                <a:solidFill>
                  <a:schemeClr val="accent1">
                    <a:lumMod val="50000"/>
                  </a:schemeClr>
                </a:solidFill>
              </a:rPr>
              <a:t>, H. </a:t>
            </a:r>
            <a:r>
              <a:rPr lang="en-US" i="1" dirty="0" err="1">
                <a:solidFill>
                  <a:schemeClr val="accent1">
                    <a:lumMod val="50000"/>
                  </a:schemeClr>
                </a:solidFill>
              </a:rPr>
              <a:t>aegyptius</a:t>
            </a:r>
            <a:r>
              <a:rPr lang="en-US" i="1" dirty="0">
                <a:solidFill>
                  <a:schemeClr val="accent1">
                    <a:lumMod val="50000"/>
                  </a:schemeClr>
                </a:solidFill>
              </a:rPr>
              <a:t>, H. </a:t>
            </a:r>
            <a:r>
              <a:rPr lang="en-US" i="1" dirty="0" err="1">
                <a:solidFill>
                  <a:schemeClr val="accent1">
                    <a:lumMod val="50000"/>
                  </a:schemeClr>
                </a:solidFill>
              </a:rPr>
              <a:t>hemolyticus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X factor </a:t>
            </a:r>
            <a:r>
              <a:rPr lang="en-US" i="1" dirty="0">
                <a:solidFill>
                  <a:schemeClr val="accent1">
                    <a:lumMod val="50000"/>
                  </a:schemeClr>
                </a:solidFill>
              </a:rPr>
              <a:t>H. </a:t>
            </a:r>
            <a:r>
              <a:rPr lang="en-US" i="1" dirty="0" err="1">
                <a:solidFill>
                  <a:schemeClr val="accent1">
                    <a:lumMod val="50000"/>
                  </a:schemeClr>
                </a:solidFill>
              </a:rPr>
              <a:t>ducreyii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V factor </a:t>
            </a:r>
            <a:r>
              <a:rPr lang="en-US" i="1" dirty="0">
                <a:solidFill>
                  <a:schemeClr val="accent1">
                    <a:lumMod val="50000"/>
                  </a:schemeClr>
                </a:solidFill>
              </a:rPr>
              <a:t>H. </a:t>
            </a:r>
            <a:r>
              <a:rPr lang="en-US" i="1" dirty="0" err="1">
                <a:solidFill>
                  <a:schemeClr val="accent1">
                    <a:lumMod val="50000"/>
                  </a:schemeClr>
                </a:solidFill>
              </a:rPr>
              <a:t>parainfluenzae</a:t>
            </a:r>
            <a:r>
              <a:rPr lang="en-US" i="1" dirty="0">
                <a:solidFill>
                  <a:schemeClr val="accent1">
                    <a:lumMod val="50000"/>
                  </a:schemeClr>
                </a:solidFill>
              </a:rPr>
              <a:t>, H. </a:t>
            </a:r>
            <a:r>
              <a:rPr lang="en-US" i="1" dirty="0" err="1">
                <a:solidFill>
                  <a:schemeClr val="accent1">
                    <a:lumMod val="50000"/>
                  </a:schemeClr>
                </a:solidFill>
              </a:rPr>
              <a:t>parahemolyticus</a:t>
            </a:r>
            <a:r>
              <a:rPr lang="en-US" i="1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صورة 2" descr="C:\Users\pc\Documents\hib-infection-5054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420888"/>
            <a:ext cx="4032447" cy="2331844"/>
          </a:xfrm>
          <a:prstGeom prst="rect">
            <a:avLst/>
          </a:prstGeom>
          <a:ln w="952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14065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403648" y="47667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. The main species of medical importance are: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i="1" dirty="0">
                <a:solidFill>
                  <a:schemeClr val="accent1">
                    <a:lumMod val="50000"/>
                  </a:schemeClr>
                </a:solidFill>
              </a:rPr>
              <a:t>H. influenza.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i="1" dirty="0">
                <a:solidFill>
                  <a:schemeClr val="accent1">
                    <a:lumMod val="50000"/>
                  </a:schemeClr>
                </a:solidFill>
              </a:rPr>
              <a:t>H. </a:t>
            </a:r>
            <a:r>
              <a:rPr lang="en-US" i="1" dirty="0" err="1">
                <a:solidFill>
                  <a:schemeClr val="accent1">
                    <a:lumMod val="50000"/>
                  </a:schemeClr>
                </a:solidFill>
              </a:rPr>
              <a:t>ducreyii</a:t>
            </a:r>
            <a:r>
              <a:rPr lang="en-US" i="1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i="1" dirty="0">
                <a:solidFill>
                  <a:schemeClr val="accent1">
                    <a:lumMod val="50000"/>
                  </a:schemeClr>
                </a:solidFill>
              </a:rPr>
              <a:t>H. </a:t>
            </a:r>
            <a:r>
              <a:rPr lang="en-US" i="1" dirty="0" err="1">
                <a:solidFill>
                  <a:schemeClr val="accent1">
                    <a:lumMod val="50000"/>
                  </a:schemeClr>
                </a:solidFill>
              </a:rPr>
              <a:t>aegyptius</a:t>
            </a:r>
            <a:r>
              <a:rPr lang="en-US" i="1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1403648" y="2348880"/>
            <a:ext cx="68407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err="1">
                <a:solidFill>
                  <a:srgbClr val="FF0000"/>
                </a:solidFill>
              </a:rPr>
              <a:t>Haemophilus</a:t>
            </a:r>
            <a:r>
              <a:rPr lang="en-US" b="1" i="1" dirty="0">
                <a:solidFill>
                  <a:srgbClr val="FF0000"/>
                </a:solidFill>
              </a:rPr>
              <a:t> influenza.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 </a:t>
            </a:r>
          </a:p>
          <a:p>
            <a:r>
              <a:rPr lang="en-US" b="1" dirty="0">
                <a:solidFill>
                  <a:srgbClr val="FF0000"/>
                </a:solidFill>
              </a:rPr>
              <a:t>Characteristics: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.Gram-negative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cocobacilli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. Fastidious bacteria requiring growth factors for isolation.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. Found in upper respiratory tract as normal flora in healthy people.</a:t>
            </a:r>
          </a:p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1436057" y="4380205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Clinical features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: The bacteria causes disease most commonly in young children.</a:t>
            </a:r>
          </a:p>
          <a:p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. Acute pyogenic meningitis, Acute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epiglottis,Pneumonia,Otitis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media,Siusitis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Cellulitis,Acute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pyogenic arthritis.</a:t>
            </a:r>
          </a:p>
        </p:txBody>
      </p:sp>
    </p:spTree>
    <p:extLst>
      <p:ext uri="{BB962C8B-B14F-4D97-AF65-F5344CB8AC3E}">
        <p14:creationId xmlns:p14="http://schemas.microsoft.com/office/powerpoint/2010/main" val="2028932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C:\Users\pc\Documents\haemophilus-influenzae-clinical-syndromes_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96752"/>
            <a:ext cx="6192687" cy="4464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96048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385753" y="476672"/>
            <a:ext cx="691276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1"/>
            <a:r>
              <a:rPr lang="en-US" b="1" dirty="0">
                <a:solidFill>
                  <a:srgbClr val="FF0000"/>
                </a:solidFill>
              </a:rPr>
              <a:t>Laboratory diagnosis: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Specimen: Cerebrospinal fluid, sputum, blood, pus.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Smear: Gram-negative short rods.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Culture: Chocolate agar contain both X and V factor; blood agar contain only X factor.</a:t>
            </a:r>
          </a:p>
          <a:p>
            <a:r>
              <a:rPr lang="en-US" dirty="0"/>
              <a:t> </a:t>
            </a:r>
          </a:p>
          <a:p>
            <a:r>
              <a:rPr lang="en-US" b="1" dirty="0" err="1">
                <a:solidFill>
                  <a:srgbClr val="FF0000"/>
                </a:solidFill>
              </a:rPr>
              <a:t>Satellitism</a:t>
            </a:r>
            <a:r>
              <a:rPr lang="en-US" b="1" dirty="0">
                <a:solidFill>
                  <a:srgbClr val="FF0000"/>
                </a:solidFill>
              </a:rPr>
              <a:t> test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is used to identify H.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influenzae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in blood agar.</a:t>
            </a:r>
          </a:p>
        </p:txBody>
      </p:sp>
      <p:pic>
        <p:nvPicPr>
          <p:cNvPr id="3" name="صورة 2" descr="C:\Users\pc\Documents\streptococcus-pneumoniae-mbbs-39-63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573016"/>
            <a:ext cx="5544616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مستطيل 3"/>
          <p:cNvSpPr/>
          <p:nvPr/>
        </p:nvSpPr>
        <p:spPr>
          <a:xfrm>
            <a:off x="1385752" y="2624286"/>
            <a:ext cx="67146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Serology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: </a:t>
            </a:r>
          </a:p>
          <a:p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Quellung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reaction (using specific antisera)Immunofluorescence stain.</a:t>
            </a:r>
          </a:p>
        </p:txBody>
      </p:sp>
    </p:spTree>
    <p:extLst>
      <p:ext uri="{BB962C8B-B14F-4D97-AF65-F5344CB8AC3E}">
        <p14:creationId xmlns:p14="http://schemas.microsoft.com/office/powerpoint/2010/main" val="3033253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187624" y="1287433"/>
            <a:ext cx="612068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GENUS: BORDETELLA.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Characteristics: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صورة 2" descr="C:\Users\pc\Documents\images (18)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356992"/>
            <a:ext cx="3384376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187624" y="2023331"/>
            <a:ext cx="6264696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Minute strictly aerobic non-motile gram-negative rods.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Bordetella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species of medical importance: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B. pertussis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09159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331640" y="404664"/>
            <a:ext cx="68407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Clinical features: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Incubation period: 2 weeks.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Route of transmission is respiratory from early cases and possibly carries.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It has three stages: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1. Catarrhal stage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2. Paroxysmal stage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3. Convalescence stage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During catarrhal stage, the patient is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highlyinfectious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but not very ill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manifesting with mild coughing and sneezing.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During paroxysmal stage, the patient presents with explosive repetitive cough with characteristic ‘whoop’ upon inhalation leading to exhaustion, vomiting, cyanosis and convulsion.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During convalescence stage, the patient presents with prolonged cough.</a:t>
            </a:r>
          </a:p>
        </p:txBody>
      </p:sp>
    </p:spTree>
    <p:extLst>
      <p:ext uri="{BB962C8B-B14F-4D97-AF65-F5344CB8AC3E}">
        <p14:creationId xmlns:p14="http://schemas.microsoft.com/office/powerpoint/2010/main" val="2298893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C:\Users\pc\Documents\slide-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268760"/>
            <a:ext cx="6192687" cy="3888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642637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انقلاب">
  <a:themeElements>
    <a:clrScheme name="رحلة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انقلاب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انقلاب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92</TotalTime>
  <Words>822</Words>
  <Application>Microsoft Office PowerPoint</Application>
  <PresentationFormat>عرض على الشاشة (3:4)‏</PresentationFormat>
  <Paragraphs>152</Paragraphs>
  <Slides>21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21</vt:i4>
      </vt:variant>
    </vt:vector>
  </HeadingPairs>
  <TitlesOfParts>
    <vt:vector size="22" baseType="lpstr">
      <vt:lpstr>انقلاب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Enjoy My Fine Releases.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DR.Ahmed Saker 2o1O</dc:creator>
  <cp:lastModifiedBy>DR.Ahmed Saker 2o1O</cp:lastModifiedBy>
  <cp:revision>55</cp:revision>
  <dcterms:created xsi:type="dcterms:W3CDTF">2019-09-12T08:40:53Z</dcterms:created>
  <dcterms:modified xsi:type="dcterms:W3CDTF">2019-09-12T10:24:54Z</dcterms:modified>
</cp:coreProperties>
</file>